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859" r:id="rId2"/>
    <p:sldId id="926" r:id="rId3"/>
    <p:sldId id="910" r:id="rId4"/>
    <p:sldId id="911" r:id="rId5"/>
    <p:sldId id="912" r:id="rId6"/>
    <p:sldId id="913" r:id="rId7"/>
    <p:sldId id="914" r:id="rId8"/>
    <p:sldId id="907" r:id="rId9"/>
    <p:sldId id="908" r:id="rId10"/>
    <p:sldId id="909" r:id="rId11"/>
    <p:sldId id="915" r:id="rId12"/>
    <p:sldId id="916" r:id="rId13"/>
    <p:sldId id="917" r:id="rId14"/>
    <p:sldId id="919" r:id="rId15"/>
    <p:sldId id="920" r:id="rId16"/>
    <p:sldId id="921" r:id="rId17"/>
    <p:sldId id="922" r:id="rId18"/>
    <p:sldId id="918" r:id="rId19"/>
    <p:sldId id="923" r:id="rId20"/>
    <p:sldId id="924" r:id="rId21"/>
    <p:sldId id="925"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40768"/>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第二单元  </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社会主义制度</a:t>
            </a:r>
            <a:r>
              <a:rPr lang="zh-CN" altLang="en-US" sz="6000" dirty="0">
                <a:solidFill>
                  <a:srgbClr val="70AD47">
                    <a:lumMod val="75000"/>
                  </a:srgbClr>
                </a:solidFill>
                <a:ea typeface="楷体" panose="02010609060101010101" pitchFamily="49" charset="-122"/>
                <a:cs typeface="Times New Roman" panose="02020603050405020304" pitchFamily="18" charset="0"/>
              </a:rPr>
              <a:t>的</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建立</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6000" dirty="0" smtClean="0">
                <a:solidFill>
                  <a:srgbClr val="70AD47">
                    <a:lumMod val="75000"/>
                  </a:srgbClr>
                </a:solidFill>
                <a:ea typeface="楷体" panose="02010609060101010101" pitchFamily="49" charset="-122"/>
                <a:cs typeface="Times New Roman" panose="02020603050405020304" pitchFamily="18" charset="0"/>
              </a:rPr>
              <a:t>与</a:t>
            </a:r>
            <a:r>
              <a:rPr lang="zh-CN" altLang="en-US" sz="6000" dirty="0">
                <a:solidFill>
                  <a:srgbClr val="70AD47">
                    <a:lumMod val="75000"/>
                  </a:srgbClr>
                </a:solidFill>
                <a:ea typeface="楷体" panose="02010609060101010101" pitchFamily="49" charset="-122"/>
                <a:cs typeface="Times New Roman" panose="02020603050405020304" pitchFamily="18" charset="0"/>
              </a:rPr>
              <a:t>社会主义建设的探索</a:t>
            </a:r>
          </a:p>
        </p:txBody>
      </p:sp>
      <p:sp>
        <p:nvSpPr>
          <p:cNvPr id="6" name="文本框 5"/>
          <p:cNvSpPr txBox="1"/>
          <p:nvPr/>
        </p:nvSpPr>
        <p:spPr>
          <a:xfrm>
            <a:off x="0" y="4114340"/>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5</a:t>
            </a:r>
            <a:r>
              <a:rPr lang="zh-CN" altLang="en-US" sz="5000" dirty="0">
                <a:solidFill>
                  <a:prstClr val="black"/>
                </a:solidFill>
                <a:cs typeface="Times New Roman" panose="02020603050405020304" pitchFamily="18" charset="0"/>
              </a:rPr>
              <a:t>课　三大改造</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3144"/>
            <a:ext cx="11485848" cy="4801314"/>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是小万同学在文章中引用的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年代的人物对话。据此可知，他想要讲述的主要内容是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a:spcAft>
                <a:spcPts val="0"/>
              </a:spcAft>
            </a:pPr>
            <a:endParaRPr lang="zh-CN" altLang="zh-CN" sz="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实行土地改革的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开展农业社会主义改造的原因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政治协商会议召开的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我国进行抗美援朝战争的目的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49086" y="1871473"/>
            <a:ext cx="2308101" cy="399479"/>
          </a:xfrm>
          <a:prstGeom prst="rect">
            <a:avLst/>
          </a:prstGeom>
        </p:spPr>
      </p:pic>
      <p:sp>
        <p:nvSpPr>
          <p:cNvPr id="4" name="内容占位符 1"/>
          <p:cNvSpPr txBox="1">
            <a:spLocks/>
          </p:cNvSpPr>
          <p:nvPr/>
        </p:nvSpPr>
        <p:spPr bwMode="auto">
          <a:xfrm>
            <a:off x="360854" y="2969040"/>
            <a:ext cx="11485848" cy="2238241"/>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贫苦农民：虽然我们分到了土地，但是农业仍然是一家一户分散经营，缺乏生产工具和资金，难以解决水利问题，难以抵御自然灾害。</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农业生产合作社干部：国家也知道你们的难处，所以想把分散的个体农民组织起来，引导大家参加农业生产合作社。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907910" y="2389207"/>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pic>
        <p:nvPicPr>
          <p:cNvPr id="5" name="图片 4"/>
          <p:cNvPicPr>
            <a:picLocks noChangeAspect="1"/>
          </p:cNvPicPr>
          <p:nvPr/>
        </p:nvPicPr>
        <p:blipFill>
          <a:blip r:embed="rId3"/>
          <a:stretch>
            <a:fillRect/>
          </a:stretch>
        </p:blipFill>
        <p:spPr>
          <a:xfrm>
            <a:off x="374461" y="764704"/>
            <a:ext cx="6524625" cy="933450"/>
          </a:xfrm>
          <a:prstGeom prst="rect">
            <a:avLst/>
          </a:prstGeom>
        </p:spPr>
      </p:pic>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5874685"/>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万同学在文章中引用了下列图文资料，这可以用来说明手工业生产合作</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以农业合作化作为</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先导</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通过实施赎买政策进行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促进了生产经营的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维护人民当家作主</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493459568"/>
              </p:ext>
            </p:extLst>
          </p:nvPr>
        </p:nvGraphicFramePr>
        <p:xfrm>
          <a:off x="343711" y="1953341"/>
          <a:ext cx="11502992" cy="3291840"/>
        </p:xfrm>
        <a:graphic>
          <a:graphicData uri="http://schemas.openxmlformats.org/drawingml/2006/table">
            <a:tbl>
              <a:tblPr firstRow="1" firstCol="1" bandRow="1"/>
              <a:tblGrid>
                <a:gridCol w="5967519">
                  <a:extLst>
                    <a:ext uri="{9D8B030D-6E8A-4147-A177-3AD203B41FA5}">
                      <a16:colId xmlns:a16="http://schemas.microsoft.com/office/drawing/2014/main" val="1228325115"/>
                    </a:ext>
                  </a:extLst>
                </a:gridCol>
                <a:gridCol w="5535473">
                  <a:extLst>
                    <a:ext uri="{9D8B030D-6E8A-4147-A177-3AD203B41FA5}">
                      <a16:colId xmlns:a16="http://schemas.microsoft.com/office/drawing/2014/main" val="2498649822"/>
                    </a:ext>
                  </a:extLst>
                </a:gridCol>
              </a:tblGrid>
              <a:tr h="0">
                <a:tc>
                  <a:txBody>
                    <a:bodyPr/>
                    <a:lstStyle/>
                    <a:p>
                      <a:pPr algn="just" hangingPunct="0">
                        <a:lnSpc>
                          <a:spcPct val="150000"/>
                        </a:lnSpc>
                        <a:spcAft>
                          <a:spcPts val="0"/>
                        </a:spcAft>
                      </a:pPr>
                      <a:endPar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手工业者</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组织</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的木器</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生产合作社</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1952</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广东新会木器行业在党的领导下</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组织了生产合作社。合作社成立之初</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全部资金只有股金</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元。到</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1955</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年生产总值达</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94</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091</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034134"/>
                  </a:ext>
                </a:extLst>
              </a:tr>
            </a:tbl>
          </a:graphicData>
        </a:graphic>
      </p:graphicFrame>
      <p:pic>
        <p:nvPicPr>
          <p:cNvPr id="1026" name="lc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8782" y="2169871"/>
            <a:ext cx="2010689" cy="2530938"/>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3"/>
          <a:stretch>
            <a:fillRect/>
          </a:stretch>
        </p:blipFill>
        <p:spPr>
          <a:xfrm>
            <a:off x="821038" y="846504"/>
            <a:ext cx="2615407" cy="402565"/>
          </a:xfrm>
          <a:prstGeom prst="rect">
            <a:avLst/>
          </a:prstGeom>
        </p:spPr>
      </p:pic>
    </p:spTree>
    <p:extLst>
      <p:ext uri="{BB962C8B-B14F-4D97-AF65-F5344CB8AC3E}">
        <p14:creationId xmlns:p14="http://schemas.microsoft.com/office/powerpoint/2010/main" val="587043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下表统计了公私合营前后某中药店的生产情况，这反映了公私合营</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促进了工商业的发展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改变了工业落后面貌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推动了手工业生产合作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完善了国家工业体系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760862002"/>
              </p:ext>
            </p:extLst>
          </p:nvPr>
        </p:nvGraphicFramePr>
        <p:xfrm>
          <a:off x="343711" y="1484784"/>
          <a:ext cx="11502991" cy="1645920"/>
        </p:xfrm>
        <a:graphic>
          <a:graphicData uri="http://schemas.openxmlformats.org/drawingml/2006/table">
            <a:tbl>
              <a:tblPr firstRow="1" firstCol="1" bandRow="1"/>
              <a:tblGrid>
                <a:gridCol w="2422530">
                  <a:extLst>
                    <a:ext uri="{9D8B030D-6E8A-4147-A177-3AD203B41FA5}">
                      <a16:colId xmlns:a16="http://schemas.microsoft.com/office/drawing/2014/main" val="3035892591"/>
                    </a:ext>
                  </a:extLst>
                </a:gridCol>
                <a:gridCol w="3027587">
                  <a:extLst>
                    <a:ext uri="{9D8B030D-6E8A-4147-A177-3AD203B41FA5}">
                      <a16:colId xmlns:a16="http://schemas.microsoft.com/office/drawing/2014/main" val="329470026"/>
                    </a:ext>
                  </a:extLst>
                </a:gridCol>
                <a:gridCol w="3027587">
                  <a:extLst>
                    <a:ext uri="{9D8B030D-6E8A-4147-A177-3AD203B41FA5}">
                      <a16:colId xmlns:a16="http://schemas.microsoft.com/office/drawing/2014/main" val="1363447939"/>
                    </a:ext>
                  </a:extLst>
                </a:gridCol>
                <a:gridCol w="3025287">
                  <a:extLst>
                    <a:ext uri="{9D8B030D-6E8A-4147-A177-3AD203B41FA5}">
                      <a16:colId xmlns:a16="http://schemas.microsoft.com/office/drawing/2014/main" val="1305195573"/>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产值</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万元</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秘制</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丸药</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万丸</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水泛</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丸</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万斤</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0463048"/>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60170"/>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1959</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251.9</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864.2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31.38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6223034"/>
                  </a:ext>
                </a:extLst>
              </a:tr>
            </a:tbl>
          </a:graphicData>
        </a:graphic>
      </p:graphicFrame>
      <p:sp>
        <p:nvSpPr>
          <p:cNvPr id="5" name="矩形 4"/>
          <p:cNvSpPr/>
          <p:nvPr/>
        </p:nvSpPr>
        <p:spPr>
          <a:xfrm>
            <a:off x="9695606" y="877472"/>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3313962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年刊出的新闻漫画《特快列车》。该漫画折射的历史信息是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工业化</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建设的起步</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国民经济稳步发展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违背客观经济规律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三大改造基本完成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92990" y="882593"/>
            <a:ext cx="1728192" cy="424836"/>
          </a:xfrm>
          <a:prstGeom prst="rect">
            <a:avLst/>
          </a:prstGeom>
        </p:spPr>
      </p:pic>
      <p:sp>
        <p:nvSpPr>
          <p:cNvPr id="5" name="矩形 4"/>
          <p:cNvSpPr/>
          <p:nvPr/>
        </p:nvSpPr>
        <p:spPr>
          <a:xfrm>
            <a:off x="943986"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pic>
        <p:nvPicPr>
          <p:cNvPr id="6" name="bh13.jpg" descr="id:2147490654;FounderCES"/>
          <p:cNvPicPr/>
          <p:nvPr/>
        </p:nvPicPr>
        <p:blipFill>
          <a:blip r:embed="rId3"/>
          <a:stretch>
            <a:fillRect/>
          </a:stretch>
        </p:blipFill>
        <p:spPr>
          <a:xfrm>
            <a:off x="3934966" y="1892025"/>
            <a:ext cx="4580255" cy="3423920"/>
          </a:xfrm>
          <a:prstGeom prst="rect">
            <a:avLst/>
          </a:prstGeom>
        </p:spPr>
      </p:pic>
    </p:spTree>
    <p:extLst>
      <p:ext uri="{BB962C8B-B14F-4D97-AF65-F5344CB8AC3E}">
        <p14:creationId xmlns:p14="http://schemas.microsoft.com/office/powerpoint/2010/main" val="35930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4281"/>
          </a:xfrm>
        </p:spPr>
        <p:txBody>
          <a:bodyPr/>
          <a:lstStyle/>
          <a:p>
            <a:pPr hangingPunct="0">
              <a:spcAft>
                <a:spcPts val="0"/>
              </a:spcAft>
            </a:pPr>
            <a:r>
              <a:rPr lang="en-US" altLang="zh-CN" sz="2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p>
          <a:p>
            <a:pPr hangingPunct="0">
              <a:spcAft>
                <a:spcPts val="0"/>
              </a:spcAft>
            </a:pPr>
            <a:r>
              <a:rPr lang="zh-CN" altLang="zh-CN" sz="23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资本家敲锣打鼓要求进行社会主义改造</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其迫切心情大大超过决策者的预想。强大的宣传攻势对资本家造成巨大的社会和心理压力</a:t>
            </a:r>
            <a:r>
              <a:rPr lang="en-US" altLang="zh-CN" sz="23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因此他们敲锣打鼓、争先恐后地要求公私合营</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交出自己的企业</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希望改变</a:t>
            </a:r>
            <a:r>
              <a:rPr lang="en-US" altLang="zh-CN" sz="23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身份而成为社会主义劳动者。</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毛泽东在谈话中指出</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现在我国的自由市场</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基本性质仍是资本主义的</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虽然已经没有资本家。它与国家市场成双成对。上海地下工厂同合营企业也是对立物。因为社会有需要</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就发展起来。要使它成为地上</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工厂</a:t>
            </a:r>
            <a:r>
              <a:rPr lang="en-US" altLang="zh-CN" sz="2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合法化</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可以雇工。现在做衣服要</a:t>
            </a:r>
            <a:r>
              <a:rPr lang="en-US"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个月</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合作工厂做的衣服裤腿一长一短</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扣子没有眼</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质量差。最好开私营工厂</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同地上的作对</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还可以开夫妻店</a:t>
            </a:r>
            <a:r>
              <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请工也可以。这叫新经济政策。</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sz="23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吴序光</a:t>
            </a:r>
            <a:r>
              <a:rPr lang="zh-CN" altLang="zh-CN" sz="23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《中国民族资产阶级历史命运》</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9460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根据材料一，分析资本家支持公私合营的原因。结合所学知识，指出公私合营实施的作用</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43358" y="17991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政府对于资本主义工商业改造政策的大力宣传；资本家对于自我身份的重新定位。实现了私有制经济到社会主义公有制经济的和平过渡。</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88710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根据材料二，指出毛泽东所说的</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新经济政策</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的特点。</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综合以上材料并结合所学知识，评价公私合营政策。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52062" y="3453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一定程度上允许及鼓励私营经济的存在并能和国营经济竞争。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52062" y="44941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公私合营使得社会主义制度在工商业领域得以确立，推动了三大改造的基本完成；同时公私合营也存在一定的弊端，如生产质量有所下降等。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028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934830"/>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三大改造的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失去的是我个人的一些剥削所得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它比起国家第一个五年计划的投资总额是多么渺小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得到的却是一个人人富裕、繁荣强盛的社会主义国家。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荣毅仁</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360855" y="964829"/>
            <a:ext cx="6670456" cy="879995"/>
          </a:xfrm>
          <a:prstGeom prst="rect">
            <a:avLst/>
          </a:prstGeom>
        </p:spPr>
      </p:pic>
    </p:spTree>
    <p:extLst>
      <p:ext uri="{BB962C8B-B14F-4D97-AF65-F5344CB8AC3E}">
        <p14:creationId xmlns:p14="http://schemas.microsoft.com/office/powerpoint/2010/main" val="15004439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年各种所有制经济在国民收入中所占比例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3506199650"/>
              </p:ext>
            </p:extLst>
          </p:nvPr>
        </p:nvGraphicFramePr>
        <p:xfrm>
          <a:off x="343710" y="1484784"/>
          <a:ext cx="11502993" cy="3291840"/>
        </p:xfrm>
        <a:graphic>
          <a:graphicData uri="http://schemas.openxmlformats.org/drawingml/2006/table">
            <a:tbl>
              <a:tblPr firstRow="1" firstCol="1" bandRow="1"/>
              <a:tblGrid>
                <a:gridCol w="5751497">
                  <a:extLst>
                    <a:ext uri="{9D8B030D-6E8A-4147-A177-3AD203B41FA5}">
                      <a16:colId xmlns:a16="http://schemas.microsoft.com/office/drawing/2014/main" val="3003969584"/>
                    </a:ext>
                  </a:extLst>
                </a:gridCol>
                <a:gridCol w="2875748">
                  <a:extLst>
                    <a:ext uri="{9D8B030D-6E8A-4147-A177-3AD203B41FA5}">
                      <a16:colId xmlns:a16="http://schemas.microsoft.com/office/drawing/2014/main" val="147825041"/>
                    </a:ext>
                  </a:extLst>
                </a:gridCol>
                <a:gridCol w="2875748">
                  <a:extLst>
                    <a:ext uri="{9D8B030D-6E8A-4147-A177-3AD203B41FA5}">
                      <a16:colId xmlns:a16="http://schemas.microsoft.com/office/drawing/2014/main" val="1672625209"/>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16225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个体经济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71.8</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05345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资本主义经济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趋于零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5860302"/>
                  </a:ext>
                </a:extLst>
              </a:tr>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公私合营经济</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7.3</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692711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集体所有制经济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53.4</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1428344"/>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国营经济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32.2</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3469736"/>
                  </a:ext>
                </a:extLst>
              </a:tr>
            </a:tbl>
          </a:graphicData>
        </a:graphic>
      </p:graphicFrame>
    </p:spTree>
    <p:extLst>
      <p:ext uri="{BB962C8B-B14F-4D97-AF65-F5344CB8AC3E}">
        <p14:creationId xmlns:p14="http://schemas.microsoft.com/office/powerpoint/2010/main" val="36248569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材料一反映了荣毅仁对社会主义改造持什么态度？他失去了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个人的一些剥削所得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后，身份发生了怎样的变化？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内容占位符 1"/>
          <p:cNvSpPr txBox="1">
            <a:spLocks/>
          </p:cNvSpPr>
          <p:nvPr/>
        </p:nvSpPr>
        <p:spPr bwMode="auto">
          <a:xfrm>
            <a:off x="360854" y="1871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拥护与支持。由资本家转变为自食其力的劳动者。</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214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根据材料二，指出国民经济成分出现了哪些变化，并分析这些变化出现的原因。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2330759976"/>
              </p:ext>
            </p:extLst>
          </p:nvPr>
        </p:nvGraphicFramePr>
        <p:xfrm>
          <a:off x="343710" y="1484784"/>
          <a:ext cx="11502993" cy="3291840"/>
        </p:xfrm>
        <a:graphic>
          <a:graphicData uri="http://schemas.openxmlformats.org/drawingml/2006/table">
            <a:tbl>
              <a:tblPr firstRow="1" firstCol="1" bandRow="1"/>
              <a:tblGrid>
                <a:gridCol w="5751497">
                  <a:extLst>
                    <a:ext uri="{9D8B030D-6E8A-4147-A177-3AD203B41FA5}">
                      <a16:colId xmlns:a16="http://schemas.microsoft.com/office/drawing/2014/main" val="3003969584"/>
                    </a:ext>
                  </a:extLst>
                </a:gridCol>
                <a:gridCol w="2875748">
                  <a:extLst>
                    <a:ext uri="{9D8B030D-6E8A-4147-A177-3AD203B41FA5}">
                      <a16:colId xmlns:a16="http://schemas.microsoft.com/office/drawing/2014/main" val="147825041"/>
                    </a:ext>
                  </a:extLst>
                </a:gridCol>
                <a:gridCol w="2875748">
                  <a:extLst>
                    <a:ext uri="{9D8B030D-6E8A-4147-A177-3AD203B41FA5}">
                      <a16:colId xmlns:a16="http://schemas.microsoft.com/office/drawing/2014/main" val="1672625209"/>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16225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个体经济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71.8</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05345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资本主义经济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6.9</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趋于零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5860302"/>
                  </a:ext>
                </a:extLst>
              </a:tr>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公私合营经济</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7.3</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6927119"/>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集体所有制经济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53.4</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1428344"/>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国营经济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32.2</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3469736"/>
                  </a:ext>
                </a:extLst>
              </a:tr>
            </a:tbl>
          </a:graphicData>
        </a:graphic>
      </p:graphicFrame>
      <p:sp>
        <p:nvSpPr>
          <p:cNvPr id="7" name="内容占位符 2"/>
          <p:cNvSpPr txBox="1">
            <a:spLocks/>
          </p:cNvSpPr>
          <p:nvPr/>
        </p:nvSpPr>
        <p:spPr bwMode="auto">
          <a:xfrm>
            <a:off x="360854" y="50129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pc="-15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公有制经济占主体地位；消灭了资本主义经济；个体经济大幅减少。三大改造基本完成。</a:t>
            </a:r>
            <a:endParaRPr lang="zh-CN" altLang="zh-CN" sz="1200" b="1" spc="-15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142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568981"/>
            <a:ext cx="11485848" cy="452431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农业、手工业合作化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土地改革后，太仓县新建乡中农有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种种吃吃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反正不想发财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的消极情绪；江宁县麒麟乡富农因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怕二次土地改革，不敢雇工，生产消极。产量比土地改革前降低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。这说明当时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土地改革具有复杂性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消灭地主阶级的必要性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发展重工业的紧迫性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社会主义改造的迫切性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383466" y="3356992"/>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pic>
        <p:nvPicPr>
          <p:cNvPr id="5" name="图片 4"/>
          <p:cNvPicPr>
            <a:picLocks noChangeAspect="1"/>
          </p:cNvPicPr>
          <p:nvPr/>
        </p:nvPicPr>
        <p:blipFill>
          <a:blip r:embed="rId2"/>
          <a:stretch>
            <a:fillRect/>
          </a:stretch>
        </p:blipFill>
        <p:spPr>
          <a:xfrm>
            <a:off x="360854" y="790861"/>
            <a:ext cx="6742464" cy="888199"/>
          </a:xfrm>
          <a:prstGeom prst="rect">
            <a:avLst/>
          </a:prstGeom>
        </p:spPr>
      </p:pic>
    </p:spTree>
    <p:extLst>
      <p:ext uri="{BB962C8B-B14F-4D97-AF65-F5344CB8AC3E}">
        <p14:creationId xmlns:p14="http://schemas.microsoft.com/office/powerpoint/2010/main" val="4144549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三大改造的</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失</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年夏季以后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农业合作化以及对手工业和个体工商业的改造要求过急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工作过粗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改变过快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形式也过于简单划一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以致长期遗留了一些问题。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年资本主义工商业改造基本完成以后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对一部分原工商业者的使用和处理也不很适当。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《关于建国以来党的若干历史问题的决议》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材料三是如何评价三大改造的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1385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在社会主义改造工作的后期，存在要求过急、工作过粗、改变过快、形式也过于简单划一的问题；对一部分原工商业者的使用和处理也不很适当。</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21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综合材料并结合所学知识，谈谈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年代中国经济建设给我们的启示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2687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生产关系要适应生产力的发展；经济建设要立足国情，实事求是，从实际出发；要善于调动人民的生产积极性。</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90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图是一本连环画的封面，</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该书讲述了孙家庄农民孙志刚的故事，图中的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农业生产的合作组织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公私合营的生产组织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工人阶级的生产组织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农民个体的经济组织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864760"/>
            <a:ext cx="2016224" cy="428984"/>
          </a:xfrm>
          <a:prstGeom prst="rect">
            <a:avLst/>
          </a:prstGeom>
        </p:spPr>
      </p:pic>
      <p:pic>
        <p:nvPicPr>
          <p:cNvPr id="4" name="lc12.jpg" descr="id:2147490554;FounderCES"/>
          <p:cNvPicPr/>
          <p:nvPr/>
        </p:nvPicPr>
        <p:blipFill>
          <a:blip r:embed="rId3"/>
          <a:stretch>
            <a:fillRect/>
          </a:stretch>
        </p:blipFill>
        <p:spPr>
          <a:xfrm>
            <a:off x="4511030" y="2564904"/>
            <a:ext cx="3816424" cy="2803684"/>
          </a:xfrm>
          <a:prstGeom prst="rect">
            <a:avLst/>
          </a:prstGeom>
        </p:spPr>
      </p:pic>
      <p:sp>
        <p:nvSpPr>
          <p:cNvPr id="6" name="矩形 5"/>
          <p:cNvSpPr/>
          <p:nvPr/>
        </p:nvSpPr>
        <p:spPr>
          <a:xfrm>
            <a:off x="8525894" y="1421568"/>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4944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经济基础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一定发展阶段的生产力所决定的占统治地位的生产关系的总和，是该社会的经济结构、经济制度。上层建筑是指建立在一定社会经济基础上的社会意识形态以及与它相适应的政治、法律制度和设施。下图是小明同学制作的历史学习思维导图。该思维导图反映</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经济基础决定上层建筑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上层建筑反作用于经济基础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上层建筑和经济基础的相互作用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生产力对生产关系的决定作用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94606" y="847176"/>
            <a:ext cx="2334221" cy="432364"/>
          </a:xfrm>
          <a:prstGeom prst="rect">
            <a:avLst/>
          </a:prstGeom>
        </p:spPr>
      </p:pic>
      <p:sp>
        <p:nvSpPr>
          <p:cNvPr id="5" name="矩形 4"/>
          <p:cNvSpPr/>
          <p:nvPr/>
        </p:nvSpPr>
        <p:spPr>
          <a:xfrm>
            <a:off x="5752750" y="253403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pic>
        <p:nvPicPr>
          <p:cNvPr id="6" name="lb3.jpg" descr="id:2147490575;FounderCES"/>
          <p:cNvPicPr/>
          <p:nvPr/>
        </p:nvPicPr>
        <p:blipFill>
          <a:blip r:embed="rId3"/>
          <a:stretch>
            <a:fillRect/>
          </a:stretch>
        </p:blipFill>
        <p:spPr>
          <a:xfrm>
            <a:off x="5303118" y="3212976"/>
            <a:ext cx="5976664" cy="1884710"/>
          </a:xfrm>
          <a:prstGeom prst="rect">
            <a:avLst/>
          </a:prstGeom>
        </p:spPr>
      </p:pic>
    </p:spTree>
    <p:extLst>
      <p:ext uri="{BB962C8B-B14F-4D97-AF65-F5344CB8AC3E}">
        <p14:creationId xmlns:p14="http://schemas.microsoft.com/office/powerpoint/2010/main" val="217808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年，广州市手工业生产有了进一步的发展。个体手工业产值占全市工业总产值的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％；皮鞋、木船、缝纫、乐器、针织等行业组建的手工业生产合作社，户数比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年增加了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倍。由此可知，国家对手工业改造的方式是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允许个体户经营</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公私合营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建立生产合作社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赎买政策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59502" y="198161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
        <p:nvSpPr>
          <p:cNvPr id="5" name="内容占位符 1"/>
          <p:cNvSpPr txBox="1">
            <a:spLocks/>
          </p:cNvSpPr>
          <p:nvPr/>
        </p:nvSpPr>
        <p:spPr bwMode="auto">
          <a:xfrm>
            <a:off x="360854" y="350100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公私合营</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某药店于清雍正十二年</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1734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开业，至今已有近</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年历史。</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年代中期，国家对资本主义工商业进行社会主义改造，该药店顺应历史潮流，实行</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公私合营</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中外合资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承包经营</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国企改革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018806" y="4727712"/>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1695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月，一位民主人士号召一切爱国的工商业者把自己的命运和国家发展的前途联系起来，为祖国的事业继续贡献自己的力量。此时，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祖国的事业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摧毁封建土地制度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反对美国霸权主义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建立社会主义制度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全面建设社会主义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631710" y="141277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3678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毛泽东在一次会议上指出：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农业和手工业由个体所有制变为社会主义的集体所有制，私营工商业由资本主义所有制变为社会主义所有制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最能反映材料的历史事件是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第一个五年计划</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农业合作化运动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44238" y="1972824"/>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711902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日的最高国务会议上，陈云对毛泽东说：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公私合营以后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涮羊肉嚼不烂了，芝麻酱不香了，糖蒜不甜了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烤鸭也不好吃了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以上材料表明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进行三大改造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很有必要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进行三大改造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效果极好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进行三大改造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违背规律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三大改造后期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42942"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年，全国手工业工人代表、雕刻家杨士惠向毛泽东报喜说：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共产党指出了合作化的方向，给我们开辟了光明富裕的社会主义道路。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这突出表现了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获得民族独立的自豪</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对人民当家作主的骄傲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成为土地主人的喜悦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对社会主义道路的认同</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83638"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1030</TotalTime>
  <Words>1214</Words>
  <Application>Microsoft Office PowerPoint</Application>
  <PresentationFormat>自定义</PresentationFormat>
  <Paragraphs>173</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296</cp:revision>
  <dcterms:created xsi:type="dcterms:W3CDTF">2020-11-06T05:24:40Z</dcterms:created>
  <dcterms:modified xsi:type="dcterms:W3CDTF">2024-12-16T10:39:48Z</dcterms:modified>
</cp:coreProperties>
</file>